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7"/>
  </p:handoutMasterIdLst>
  <p:sldIdLst>
    <p:sldId id="333" r:id="rId2"/>
    <p:sldId id="290" r:id="rId3"/>
    <p:sldId id="316" r:id="rId4"/>
    <p:sldId id="335" r:id="rId5"/>
    <p:sldId id="339" r:id="rId6"/>
    <p:sldId id="340" r:id="rId7"/>
    <p:sldId id="341" r:id="rId8"/>
    <p:sldId id="365" r:id="rId9"/>
    <p:sldId id="343" r:id="rId10"/>
    <p:sldId id="366" r:id="rId11"/>
    <p:sldId id="344" r:id="rId12"/>
    <p:sldId id="367" r:id="rId13"/>
    <p:sldId id="320" r:id="rId14"/>
    <p:sldId id="350" r:id="rId15"/>
    <p:sldId id="352" r:id="rId16"/>
    <p:sldId id="353" r:id="rId17"/>
    <p:sldId id="354" r:id="rId18"/>
    <p:sldId id="355" r:id="rId19"/>
    <p:sldId id="357" r:id="rId20"/>
    <p:sldId id="359" r:id="rId21"/>
    <p:sldId id="360" r:id="rId22"/>
    <p:sldId id="370" r:id="rId23"/>
    <p:sldId id="361" r:id="rId24"/>
    <p:sldId id="362" r:id="rId25"/>
    <p:sldId id="315" r:id="rId26"/>
  </p:sldIdLst>
  <p:sldSz cx="9144000" cy="5143500" type="screen16x9"/>
  <p:notesSz cx="9939338" cy="68072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95D927"/>
    <a:srgbClr val="98B848"/>
    <a:srgbClr val="8C9B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8"/>
    <p:restoredTop sz="94581"/>
  </p:normalViewPr>
  <p:slideViewPr>
    <p:cSldViewPr showGuides="1">
      <p:cViewPr>
        <p:scale>
          <a:sx n="66" d="100"/>
          <a:sy n="66" d="100"/>
        </p:scale>
        <p:origin x="-456" y="-378"/>
      </p:cViewPr>
      <p:guideLst>
        <p:guide orient="horz" pos="16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559" tIns="45779" rIns="91559" bIns="45779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53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559" tIns="45779" rIns="91559" bIns="45779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53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559" tIns="45779" rIns="91559" bIns="45779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65888"/>
            <a:ext cx="4305300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559" tIns="45779" rIns="91559" bIns="45779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en-US" altLang="zh-CN" sz="1200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58E4A5-35A5-4D90-9DB3-2250CA23313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2021/3/9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en-US" strike="noStrike" noProof="1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 txBox="1"/>
          <p:nvPr/>
        </p:nvSpPr>
        <p:spPr>
          <a:xfrm>
            <a:off x="214313" y="788988"/>
            <a:ext cx="8548687" cy="15684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>
              <a:buSzTx/>
            </a:pPr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品牌建设专项资金申报</a:t>
            </a:r>
          </a:p>
          <a:p>
            <a:pPr algn="ctr">
              <a:buSzTx/>
            </a:pPr>
            <a:r>
              <a:rPr lang="zh-CN" altLang="zh-CN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操作指南</a:t>
            </a:r>
          </a:p>
        </p:txBody>
      </p:sp>
      <p:sp>
        <p:nvSpPr>
          <p:cNvPr id="3074" name="Rectangle 2"/>
          <p:cNvSpPr txBox="1"/>
          <p:nvPr/>
        </p:nvSpPr>
        <p:spPr>
          <a:xfrm>
            <a:off x="428625" y="3457575"/>
            <a:ext cx="8548688" cy="1096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上海市青浦区市场监督管理局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5" name="Picture 4" descr="市监徽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2517775"/>
            <a:ext cx="1511300" cy="113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220788"/>
            <a:ext cx="8401050" cy="911225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 质量创优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参与制修订技术标准（国家标准）</a:t>
            </a:r>
          </a:p>
        </p:txBody>
      </p:sp>
      <p:pic>
        <p:nvPicPr>
          <p:cNvPr id="16388" name="Picture 2" descr="C:\Users\rsl29\Desktop\2019年工作\制造业品牌ppt\素材\制修订标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78025"/>
            <a:ext cx="516255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57200" y="1168400"/>
            <a:ext cx="8186738" cy="33401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 质量创优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参与制修订技术标准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对主导制定团体（联盟）标准的社会团体，给予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万元一次性奖励。对承担不同标准起草项目的企事业单位，按照就高原则给予一次性补贴，不重复享受；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对同一单位一年中有多个标准化项目符合奖励条件，奖励项目不超过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个。多个单位同时承担同一项目的，原则上只对本区参与程度最高的一个单位予以资助。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77838" y="1160463"/>
            <a:ext cx="6429375" cy="1017587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二质量创优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参与制修订技术标准（团体标准）</a:t>
            </a:r>
          </a:p>
        </p:txBody>
      </p:sp>
      <p:pic>
        <p:nvPicPr>
          <p:cNvPr id="18436" name="Picture 4" descr="C:\Users\rsl29\Desktop\IMG_E8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62188"/>
            <a:ext cx="471487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企业申报流程</a:t>
            </a:r>
            <a:r>
              <a:rPr lang="en-US" altLang="zh-CN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http://cyfz.shqp.gov.cn</a:t>
            </a:r>
            <a:br>
              <a:rPr lang="en-US" altLang="zh-CN" sz="1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1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571500" y="1285875"/>
            <a:ext cx="8229600" cy="3394075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zh-CN" altLang="en-US" b="1" dirty="0"/>
          </a:p>
          <a:p>
            <a:pPr eaLnBrk="1" hangingPunct="1"/>
            <a:endParaRPr lang="zh-CN" altLang="en-US" dirty="0"/>
          </a:p>
        </p:txBody>
      </p:sp>
      <p:grpSp>
        <p:nvGrpSpPr>
          <p:cNvPr id="24579" name="组合 52"/>
          <p:cNvGrpSpPr/>
          <p:nvPr/>
        </p:nvGrpSpPr>
        <p:grpSpPr>
          <a:xfrm>
            <a:off x="571500" y="1608138"/>
            <a:ext cx="7715250" cy="3106737"/>
            <a:chOff x="571472" y="1428736"/>
            <a:chExt cx="7715304" cy="4143404"/>
          </a:xfrm>
        </p:grpSpPr>
        <p:sp>
          <p:nvSpPr>
            <p:cNvPr id="24580" name="Rectangle 7"/>
            <p:cNvSpPr/>
            <p:nvPr/>
          </p:nvSpPr>
          <p:spPr>
            <a:xfrm>
              <a:off x="1928794" y="2643182"/>
              <a:ext cx="2449511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企业提交纸质材料</a:t>
              </a:r>
            </a:p>
          </p:txBody>
        </p:sp>
        <p:sp>
          <p:nvSpPr>
            <p:cNvPr id="24581" name="Rectangle 8"/>
            <p:cNvSpPr/>
            <p:nvPr/>
          </p:nvSpPr>
          <p:spPr>
            <a:xfrm>
              <a:off x="1908175" y="1428736"/>
              <a:ext cx="4679950" cy="35719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企业网上申报</a:t>
              </a:r>
            </a:p>
          </p:txBody>
        </p:sp>
        <p:sp>
          <p:nvSpPr>
            <p:cNvPr id="24582" name="Rectangle 10"/>
            <p:cNvSpPr/>
            <p:nvPr/>
          </p:nvSpPr>
          <p:spPr>
            <a:xfrm>
              <a:off x="1908175" y="2000241"/>
              <a:ext cx="4679950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街镇、园区预审</a:t>
              </a:r>
            </a:p>
          </p:txBody>
        </p:sp>
        <p:sp>
          <p:nvSpPr>
            <p:cNvPr id="24583" name="Rectangle 11"/>
            <p:cNvSpPr/>
            <p:nvPr/>
          </p:nvSpPr>
          <p:spPr>
            <a:xfrm>
              <a:off x="6929454" y="2000240"/>
              <a:ext cx="1357322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不受理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84" name="Line 19"/>
            <p:cNvSpPr/>
            <p:nvPr/>
          </p:nvSpPr>
          <p:spPr>
            <a:xfrm>
              <a:off x="4284663" y="1785926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85" name="Line 20"/>
            <p:cNvSpPr/>
            <p:nvPr/>
          </p:nvSpPr>
          <p:spPr>
            <a:xfrm>
              <a:off x="3143240" y="2428868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86" name="Rectangle 11"/>
            <p:cNvSpPr/>
            <p:nvPr/>
          </p:nvSpPr>
          <p:spPr>
            <a:xfrm>
              <a:off x="4857752" y="2643182"/>
              <a:ext cx="1658936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退回企业修改</a:t>
              </a:r>
            </a:p>
          </p:txBody>
        </p:sp>
        <p:sp>
          <p:nvSpPr>
            <p:cNvPr id="24587" name="Line 20"/>
            <p:cNvSpPr/>
            <p:nvPr/>
          </p:nvSpPr>
          <p:spPr>
            <a:xfrm>
              <a:off x="5643570" y="2428868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88" name="Line 20"/>
            <p:cNvSpPr/>
            <p:nvPr/>
          </p:nvSpPr>
          <p:spPr>
            <a:xfrm>
              <a:off x="5643570" y="3071810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89" name="Rectangle 11"/>
            <p:cNvSpPr/>
            <p:nvPr/>
          </p:nvSpPr>
          <p:spPr>
            <a:xfrm>
              <a:off x="1928794" y="3286124"/>
              <a:ext cx="2449511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区市场局受理</a:t>
              </a:r>
            </a:p>
          </p:txBody>
        </p:sp>
        <p:sp>
          <p:nvSpPr>
            <p:cNvPr id="24590" name="Line 20"/>
            <p:cNvSpPr/>
            <p:nvPr/>
          </p:nvSpPr>
          <p:spPr>
            <a:xfrm>
              <a:off x="3143240" y="3071810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91" name="Rectangle 11"/>
            <p:cNvSpPr/>
            <p:nvPr/>
          </p:nvSpPr>
          <p:spPr>
            <a:xfrm>
              <a:off x="4857752" y="3286125"/>
              <a:ext cx="1658936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企业重新提交</a:t>
              </a:r>
            </a:p>
          </p:txBody>
        </p:sp>
        <p:sp>
          <p:nvSpPr>
            <p:cNvPr id="24592" name="Line 20"/>
            <p:cNvSpPr/>
            <p:nvPr/>
          </p:nvSpPr>
          <p:spPr>
            <a:xfrm>
              <a:off x="3143240" y="3714752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93" name="Rectangle 11"/>
            <p:cNvSpPr/>
            <p:nvPr/>
          </p:nvSpPr>
          <p:spPr>
            <a:xfrm>
              <a:off x="1912933" y="4500570"/>
              <a:ext cx="4587893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报经委产推办审批</a:t>
              </a:r>
            </a:p>
          </p:txBody>
        </p:sp>
        <p:sp>
          <p:nvSpPr>
            <p:cNvPr id="24594" name="Rectangle 11"/>
            <p:cNvSpPr/>
            <p:nvPr/>
          </p:nvSpPr>
          <p:spPr>
            <a:xfrm>
              <a:off x="1928794" y="3929066"/>
              <a:ext cx="4572032" cy="35719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征询违法意见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714876" y="3571876"/>
              <a:ext cx="14287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5400000" flipH="1" flipV="1">
              <a:off x="4144166" y="2999578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4582" idx="3"/>
              <a:endCxn id="24583" idx="1"/>
            </p:cNvCxnSpPr>
            <p:nvPr/>
          </p:nvCxnSpPr>
          <p:spPr>
            <a:xfrm flipV="1">
              <a:off x="6588139" y="2214555"/>
              <a:ext cx="3413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Line 20"/>
            <p:cNvSpPr/>
            <p:nvPr/>
          </p:nvSpPr>
          <p:spPr>
            <a:xfrm>
              <a:off x="4214810" y="4286256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599" name="Rectangle 11"/>
            <p:cNvSpPr/>
            <p:nvPr/>
          </p:nvSpPr>
          <p:spPr>
            <a:xfrm>
              <a:off x="1928794" y="5143512"/>
              <a:ext cx="4572032" cy="42862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资金拨付</a:t>
              </a:r>
            </a:p>
          </p:txBody>
        </p:sp>
        <p:sp>
          <p:nvSpPr>
            <p:cNvPr id="24600" name="Line 20"/>
            <p:cNvSpPr/>
            <p:nvPr/>
          </p:nvSpPr>
          <p:spPr>
            <a:xfrm>
              <a:off x="4214810" y="4929198"/>
              <a:ext cx="0" cy="2159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01" name="Rectangle 11"/>
            <p:cNvSpPr/>
            <p:nvPr/>
          </p:nvSpPr>
          <p:spPr>
            <a:xfrm>
              <a:off x="571472" y="3929066"/>
              <a:ext cx="1071570" cy="35719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不受理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50" name="直接箭头连接符 49"/>
            <p:cNvCxnSpPr>
              <a:stCxn id="24594" idx="1"/>
              <a:endCxn id="24601" idx="3"/>
            </p:cNvCxnSpPr>
            <p:nvPr/>
          </p:nvCxnSpPr>
          <p:spPr>
            <a:xfrm rot="10800000">
              <a:off x="1643043" y="4108455"/>
              <a:ext cx="2857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03" name="Rectangle 2"/>
          <p:cNvSpPr txBox="1"/>
          <p:nvPr/>
        </p:nvSpPr>
        <p:spPr>
          <a:xfrm>
            <a:off x="500063" y="150813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SzTx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申报和审核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申报和审核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285750" y="857250"/>
            <a:ext cx="8715375" cy="3754438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不予安排或暂缓使用本专项资金：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加强事中事后监管和联合惩戒，对有下列情形之一的，不予安排本专项资金：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（一）提供虚假、伪造申报材料的；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（二）申请单位近两年因违法违规行为被执法部门查处，且经产业部门评审后认定不予扶持的；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（三）存在拖延验收情形且情节较为严重的。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申请单位近两年因违法违规行为被执法部门立案，正在接受调查的，暂缓使用本专项资金。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上级或相关文件有明确规定的从其规定。</a:t>
            </a:r>
          </a:p>
          <a:p>
            <a:pPr>
              <a:lnSpc>
                <a:spcPct val="150000"/>
              </a:lnSpc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idx="1"/>
          </p:nvPr>
        </p:nvSpPr>
        <p:spPr>
          <a:xfrm>
            <a:off x="468313" y="928688"/>
            <a:ext cx="8280400" cy="3538537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青浦区自主品牌奖励经费申请表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、营业执照、组织机构代码证、税务登记证复印件（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多证合一的企业只需提交营业执照复印件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）；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、企业法人代表身份证复印件；法人委托书，经办人身份证复印件；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、申报项目的证书、铜牌或批文等复印件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、如果涉及行政许可的企业，请提交有关许可证书复印件；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、企业承诺书、企业基本信息表、企业账户信息表；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、当年度企业两化融合评估报告（纸质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公章）。</a:t>
            </a:r>
          </a:p>
        </p:txBody>
      </p:sp>
      <p:sp>
        <p:nvSpPr>
          <p:cNvPr id="26626" name="Text Box 16"/>
          <p:cNvSpPr txBox="1"/>
          <p:nvPr/>
        </p:nvSpPr>
        <p:spPr>
          <a:xfrm>
            <a:off x="1814513" y="357188"/>
            <a:ext cx="5588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申报材料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68313" y="500063"/>
            <a:ext cx="8229600" cy="4254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申报材料要求</a:t>
            </a:r>
          </a:p>
        </p:txBody>
      </p:sp>
      <p:sp>
        <p:nvSpPr>
          <p:cNvPr id="27650" name="Rectangle 4"/>
          <p:cNvSpPr>
            <a:spLocks noGrp="1"/>
          </p:cNvSpPr>
          <p:nvPr>
            <p:ph idx="1"/>
          </p:nvPr>
        </p:nvSpPr>
        <p:spPr>
          <a:xfrm>
            <a:off x="441325" y="1168400"/>
            <a:ext cx="8229600" cy="3563938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一式一份，请用活页夹成册；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②申报材料中的纸质版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青浦区自主品牌奖励经费申请表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必须是打印稿，手写稿不予受理；同时，请发送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青浦区自主品牌奖励经费申请表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盖章扫描版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企业基本信息表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》word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企业银行账户信息表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》excel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区市场监管局公务邮箱；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③法人委托书、企业承诺书均需法人签字并加盖单位公章；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④所有复印件上必须加盖单位公章。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【2016版】青浦区自主品牌奖励经费申请表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19113"/>
            <a:ext cx="3581400" cy="408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Text Box 5"/>
          <p:cNvSpPr txBox="1"/>
          <p:nvPr/>
        </p:nvSpPr>
        <p:spPr>
          <a:xfrm>
            <a:off x="6300788" y="1598613"/>
            <a:ext cx="430212" cy="1925637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奖励经费申请表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统一社会信用代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006475"/>
            <a:ext cx="2890838" cy="342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Text Box 6"/>
          <p:cNvSpPr txBox="1"/>
          <p:nvPr/>
        </p:nvSpPr>
        <p:spPr>
          <a:xfrm>
            <a:off x="617538" y="1308100"/>
            <a:ext cx="430212" cy="2819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多证合一版营业执照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89113"/>
            <a:ext cx="44481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TextBox 6"/>
          <p:cNvSpPr txBox="1"/>
          <p:nvPr/>
        </p:nvSpPr>
        <p:spPr>
          <a:xfrm>
            <a:off x="4933950" y="1382713"/>
            <a:ext cx="3290888" cy="3397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日启用的新版营业执照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4_旋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1362075"/>
            <a:ext cx="5095875" cy="322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2" name="Text Box 8"/>
          <p:cNvSpPr txBox="1"/>
          <p:nvPr/>
        </p:nvSpPr>
        <p:spPr>
          <a:xfrm>
            <a:off x="1331913" y="735013"/>
            <a:ext cx="65659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组织机构代码证（非企业）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制定依据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29600" cy="19494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为深入贯彻落实市委、市政府关于全力打响上海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四大品牌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的决策部署，根据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关于青浦区全面落实打响上海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四大品牌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实现跨越式发展的指导意见</a:t>
            </a:r>
            <a:r>
              <a:rPr kumimoji="0" lang="zh-CN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的文件精神，围绕做强高端智能制造、高端信息技术两大品牌，结合本区实际，特制定本实施办法。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/>
          <p:nvPr/>
        </p:nvSpPr>
        <p:spPr>
          <a:xfrm>
            <a:off x="1085850" y="788988"/>
            <a:ext cx="7086600" cy="438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身份证复印件、法人委托书、承诺书</a:t>
            </a:r>
          </a:p>
        </p:txBody>
      </p:sp>
      <p:sp>
        <p:nvSpPr>
          <p:cNvPr id="31746" name="Text Box 4"/>
          <p:cNvSpPr txBox="1"/>
          <p:nvPr/>
        </p:nvSpPr>
        <p:spPr>
          <a:xfrm>
            <a:off x="611188" y="3925888"/>
            <a:ext cx="2282825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身份证复印件</a:t>
            </a:r>
          </a:p>
        </p:txBody>
      </p:sp>
      <p:sp>
        <p:nvSpPr>
          <p:cNvPr id="31747" name="Text Box 5"/>
          <p:cNvSpPr txBox="1"/>
          <p:nvPr/>
        </p:nvSpPr>
        <p:spPr>
          <a:xfrm>
            <a:off x="3449638" y="3929063"/>
            <a:ext cx="2359025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法人委托书</a:t>
            </a:r>
          </a:p>
        </p:txBody>
      </p:sp>
      <p:pic>
        <p:nvPicPr>
          <p:cNvPr id="30725" name="Picture 7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1274763"/>
            <a:ext cx="2514600" cy="25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1274763"/>
            <a:ext cx="2511425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0" name="Text Box 10"/>
          <p:cNvSpPr txBox="1"/>
          <p:nvPr/>
        </p:nvSpPr>
        <p:spPr>
          <a:xfrm>
            <a:off x="6364288" y="3925888"/>
            <a:ext cx="2359025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承诺书</a:t>
            </a:r>
          </a:p>
        </p:txBody>
      </p:sp>
      <p:pic>
        <p:nvPicPr>
          <p:cNvPr id="30728" name="Picture 11" descr="图片2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74763"/>
            <a:ext cx="2509838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/>
          <p:nvPr/>
        </p:nvSpPr>
        <p:spPr>
          <a:xfrm>
            <a:off x="622300" y="774700"/>
            <a:ext cx="8115300" cy="438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涉及行政许可的企业，请提交有关许可证书复印件</a:t>
            </a:r>
          </a:p>
        </p:txBody>
      </p:sp>
      <p:sp>
        <p:nvSpPr>
          <p:cNvPr id="32770" name="Text Box 4"/>
          <p:cNvSpPr txBox="1"/>
          <p:nvPr/>
        </p:nvSpPr>
        <p:spPr>
          <a:xfrm>
            <a:off x="3024188" y="4137025"/>
            <a:ext cx="3311525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相关许可证</a:t>
            </a:r>
          </a:p>
        </p:txBody>
      </p:sp>
      <p:pic>
        <p:nvPicPr>
          <p:cNvPr id="31748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74763"/>
            <a:ext cx="51117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4563" y="482600"/>
            <a:ext cx="5643563" cy="781050"/>
          </a:xfrm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企业两化融合评估报告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网址：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http://shpg.cspiii.com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9154" name="Picture 2" descr="C:\Users\rsl29\Desktop\2019年工作\制造业品牌ppt\素材\两化融合报告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289050"/>
            <a:ext cx="2884488" cy="3282950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5" name="Text Box 4"/>
          <p:cNvSpPr txBox="1"/>
          <p:nvPr/>
        </p:nvSpPr>
        <p:spPr>
          <a:xfrm>
            <a:off x="2714625" y="4711700"/>
            <a:ext cx="3311525" cy="288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纸质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公章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/>
          <p:nvPr/>
        </p:nvSpPr>
        <p:spPr>
          <a:xfrm>
            <a:off x="755650" y="1492250"/>
            <a:ext cx="7345363" cy="412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</a:pPr>
            <a:endParaRPr lang="zh-CN" altLang="zh-CN" sz="2600" b="1" dirty="0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18" name="Rectangle 5"/>
          <p:cNvSpPr>
            <a:spLocks noGrp="1" noRot="1"/>
          </p:cNvSpPr>
          <p:nvPr>
            <p:ph idx="1"/>
          </p:nvPr>
        </p:nvSpPr>
        <p:spPr>
          <a:xfrm>
            <a:off x="446088" y="1168400"/>
            <a:ext cx="7654925" cy="356235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申报受理部门：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青浦区市场监督管理局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质量发展科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联系方式：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联系人：张艳平、任少丽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王韵琳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联系电话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69733153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39258029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联系地址：青浦区青松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路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楼（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纸质材料报送）</a:t>
            </a:r>
          </a:p>
          <a:p>
            <a:pPr eaLnBrk="1" hangingPunct="1">
              <a:lnSpc>
                <a:spcPct val="150000"/>
              </a:lnSpc>
              <a:buNone/>
            </a:pP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Text Box 6"/>
          <p:cNvSpPr txBox="1"/>
          <p:nvPr/>
        </p:nvSpPr>
        <p:spPr>
          <a:xfrm>
            <a:off x="1074738" y="303213"/>
            <a:ext cx="70866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申报重点提示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区局网站截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8" y="4763"/>
            <a:ext cx="7059612" cy="513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8562" y="-171450"/>
            <a:ext cx="11566525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/>
          </p:nvPr>
        </p:nvSpPr>
        <p:spPr>
          <a:xfrm>
            <a:off x="842963" y="1200150"/>
            <a:ext cx="8229600" cy="3394075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endParaRPr lang="en-US" altLang="zh-CN"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None/>
            </a:pP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谢  谢！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第一条 总体目标</a:t>
            </a:r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xfrm>
            <a:off x="357188" y="950913"/>
            <a:ext cx="8358187" cy="39497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围绕建设“上海之门”的城市发展目标和全面跨越式高质量发展的城市发展方略，着力打造长三角协同创新核心区和一体化的创新产业体系。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构筑制造业发展新优势，成为“上海制造”品牌的重要承载区，发挥重大项目的带动作用，做大做长产业链，扩大产业规模，提高经济密度，力争培育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3-5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个具有全国影响力的千亿级产业集群。依托现有的优势产业基础，推动技术创新、产业集聚和能级提升，力争做强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6-8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个具有核心竞争力的百亿级新兴产业平台。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挖掘企业潜力，集中优势资源，大力实施质量提升行动，加大品牌培育，营造良好的企业发展氛围，力争培育出一批“独角兽”、行业隐性冠军等品牌企业以及上市企业。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第二条 资金来源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8400"/>
            <a:ext cx="8372475" cy="8540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由区财政每年安排产业发展专项资金（以下简称“专项资金”），支持和鼓励企业加快创新发展，提升经营能力，做大做强做优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47" name="Rectangle 2"/>
          <p:cNvSpPr txBox="1"/>
          <p:nvPr/>
        </p:nvSpPr>
        <p:spPr>
          <a:xfrm>
            <a:off x="500063" y="2247900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SzTx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第三条 适用对象</a:t>
            </a:r>
          </a:p>
        </p:txBody>
      </p:sp>
      <p:sp>
        <p:nvSpPr>
          <p:cNvPr id="6148" name="Rectangle 3"/>
          <p:cNvSpPr txBox="1"/>
          <p:nvPr/>
        </p:nvSpPr>
        <p:spPr>
          <a:xfrm>
            <a:off x="457200" y="3128963"/>
            <a:ext cx="7931150" cy="12652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以在本区依法登记注册纳税、具有独立法人资格、经营状态正常、财务管理制度健全的先进制造业、生产性服务业、信息技术企业为主，其他符合条件的，可参照执行。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539750" y="1222375"/>
            <a:ext cx="4319588" cy="210820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 品牌创响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自主品牌建设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对首次获得节能产品认证、低碳产品认证等项目的，给予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8" name="Picture 4" descr="C:\Users\rsl29\Desktop\2019年工作\制造业品牌ppt\素材\节能产品认证证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14500"/>
            <a:ext cx="2932113" cy="323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矩形 4"/>
          <p:cNvSpPr/>
          <p:nvPr/>
        </p:nvSpPr>
        <p:spPr>
          <a:xfrm>
            <a:off x="6116638" y="1381125"/>
            <a:ext cx="1427162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节能产品认证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457200" y="1123950"/>
            <a:ext cx="4400550" cy="1590675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 品牌创响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自主品牌建设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对首次获得能源管理体系认证、信息安全管理体系认证、测量管理体系认证、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SA8000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以及地理标志等项目的，给予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万元一次性奖励；</a:t>
            </a:r>
          </a:p>
          <a:p>
            <a:pPr>
              <a:lnSpc>
                <a:spcPct val="150000"/>
              </a:lnSpc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矩形 3"/>
          <p:cNvSpPr/>
          <p:nvPr/>
        </p:nvSpPr>
        <p:spPr>
          <a:xfrm>
            <a:off x="5715000" y="1447800"/>
            <a:ext cx="1838325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能源管理体系认证</a:t>
            </a:r>
          </a:p>
        </p:txBody>
      </p:sp>
      <p:pic>
        <p:nvPicPr>
          <p:cNvPr id="12294" name="Picture 6" descr="C:\Users\rsl29\Desktop\2019年工作\制造业品牌ppt\素材\能源管理体系认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928813"/>
            <a:ext cx="2357438" cy="2486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57200" y="1216025"/>
            <a:ext cx="2170113" cy="822325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 品牌创响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自主品牌建设</a:t>
            </a:r>
          </a:p>
        </p:txBody>
      </p:sp>
      <p:sp>
        <p:nvSpPr>
          <p:cNvPr id="14339" name="矩形 3"/>
          <p:cNvSpPr/>
          <p:nvPr/>
        </p:nvSpPr>
        <p:spPr>
          <a:xfrm>
            <a:off x="954088" y="1955800"/>
            <a:ext cx="2252662" cy="3397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信息安全管理体系认证</a:t>
            </a:r>
          </a:p>
        </p:txBody>
      </p:sp>
      <p:sp>
        <p:nvSpPr>
          <p:cNvPr id="14340" name="矩形 4"/>
          <p:cNvSpPr/>
          <p:nvPr/>
        </p:nvSpPr>
        <p:spPr>
          <a:xfrm>
            <a:off x="3930650" y="1446213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测量管理体系认证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8" name="Picture 4" descr="C:\Users\rsl29\Desktop\2019年工作\制造业品牌ppt\素材\信息安全管理体系认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86000"/>
            <a:ext cx="2143125" cy="267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5" descr="C:\Users\rsl29\Desktop\2019年工作\制造业品牌ppt\素材\测量管理体系认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949450"/>
            <a:ext cx="2259013" cy="269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矩形 7"/>
          <p:cNvSpPr/>
          <p:nvPr/>
        </p:nvSpPr>
        <p:spPr>
          <a:xfrm>
            <a:off x="7215188" y="1428750"/>
            <a:ext cx="869950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latin typeface="Tahoma" panose="020B0604030504040204" pitchFamily="34" charset="0"/>
                <a:ea typeface="宋体" panose="02010600030101010101" pitchFamily="2" charset="-122"/>
              </a:rPr>
              <a:t>SA8000</a:t>
            </a:r>
            <a:endParaRPr lang="zh-CN" altLang="en-US" sz="16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3321" name="Picture 6" descr="C:\Users\rsl29\Desktop\2019年工作\制造业品牌ppt\素材\SA8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874838"/>
            <a:ext cx="2214563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428625" y="928688"/>
            <a:ext cx="5357813" cy="3535362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 品牌创响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自主品牌建设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对与国际知名检验检测机构具有合作项目的机构，并正常开展国际检测业务工作的，凭项目合作书，给予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万元一次性奖励；对获得实验室认可的机构，给予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万元一次性奖励；对获得资质认定的机构，给予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万元一次性奖励。</a:t>
            </a:r>
          </a:p>
        </p:txBody>
      </p:sp>
      <p:sp>
        <p:nvSpPr>
          <p:cNvPr id="15363" name="矩形 3"/>
          <p:cNvSpPr/>
          <p:nvPr/>
        </p:nvSpPr>
        <p:spPr>
          <a:xfrm>
            <a:off x="6645275" y="1400175"/>
            <a:ext cx="1219200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实验室认可</a:t>
            </a:r>
          </a:p>
        </p:txBody>
      </p:sp>
      <p:pic>
        <p:nvPicPr>
          <p:cNvPr id="14341" name="Picture 2" descr="C:\Users\rsl29\Desktop\2019年工作\制造业品牌ppt\素材\实验室认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438" y="1785938"/>
            <a:ext cx="2603500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77825" y="303213"/>
            <a:ext cx="8229600" cy="85725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</a:t>
            </a:r>
            <a:r>
              <a:rPr lang="en-US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扶持类别与标准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（区市场监管局部分）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142875" y="1000125"/>
            <a:ext cx="8686800" cy="3394075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 质量创优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）参与制修订技术标准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企事业单位参与制修订国际技术标准发布后，按上级部门核准的资助金额给予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1:0.5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匹配；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参与制修订国家技术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标准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、行业技术标准发布后，对第一起草单位给予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万元一次性奖励；对第二至第三起草单位给予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参与制修订地方技术标准发布后，对第一至第三起草单位给予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万元一次性奖励。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会标">
  <a:themeElements>
    <a:clrScheme name="会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会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会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会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会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会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会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会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会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1231</Words>
  <Application>WPS 演示</Application>
  <PresentationFormat>全屏显示(16:9)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会标</vt:lpstr>
      <vt:lpstr>幻灯片 1</vt:lpstr>
      <vt:lpstr>制定依据</vt:lpstr>
      <vt:lpstr>第一条 总体目标</vt:lpstr>
      <vt:lpstr>第二条 资金来源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第二章  扶持类别与标准 （区市场监管局部分）</vt:lpstr>
      <vt:lpstr>企业申报流程 http://cyfz.shqp.gov.cn </vt:lpstr>
      <vt:lpstr>第三章  申报和审核</vt:lpstr>
      <vt:lpstr>幻灯片 15</vt:lpstr>
      <vt:lpstr>申报材料要求</vt:lpstr>
      <vt:lpstr>幻灯片 17</vt:lpstr>
      <vt:lpstr>幻灯片 18</vt:lpstr>
      <vt:lpstr>幻灯片 19</vt:lpstr>
      <vt:lpstr>幻灯片 20</vt:lpstr>
      <vt:lpstr>幻灯片 21</vt:lpstr>
      <vt:lpstr>企业两化融合评估报告 网址：http://shpg.cspiii.com</vt:lpstr>
      <vt:lpstr>幻灯片 23</vt:lpstr>
      <vt:lpstr>幻灯片 24</vt:lpstr>
      <vt:lpstr>幻灯片 25</vt:lpstr>
    </vt:vector>
  </TitlesOfParts>
  <Company>shzj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2011年度上海名牌</dc:title>
  <dc:creator>shzj</dc:creator>
  <cp:lastModifiedBy>张艳平</cp:lastModifiedBy>
  <cp:revision>290</cp:revision>
  <dcterms:created xsi:type="dcterms:W3CDTF">2011-04-11T02:17:00Z</dcterms:created>
  <dcterms:modified xsi:type="dcterms:W3CDTF">2021-03-09T01:56:35Z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</Properties>
</file>